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8" r:id="rId4"/>
    <p:sldId id="279" r:id="rId5"/>
    <p:sldId id="281" r:id="rId6"/>
    <p:sldId id="270" r:id="rId7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1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B02C-F3B7-4A80-9960-C5BB9E82C5A0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9F97-806D-45B9-A8AE-ACA8DA77F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8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09F97-806D-45B9-A8AE-ACA8DA77F6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7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A0A0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A0A0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A0A0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1014412"/>
            <a:ext cx="1866900" cy="28575"/>
          </a:xfrm>
          <a:custGeom>
            <a:avLst/>
            <a:gdLst/>
            <a:ahLst/>
            <a:cxnLst/>
            <a:rect l="l" t="t" r="r" b="b"/>
            <a:pathLst>
              <a:path w="1866900" h="28575">
                <a:moveTo>
                  <a:pt x="1866899" y="28574"/>
                </a:moveTo>
                <a:lnTo>
                  <a:pt x="0" y="28574"/>
                </a:lnTo>
                <a:lnTo>
                  <a:pt x="0" y="0"/>
                </a:lnTo>
                <a:lnTo>
                  <a:pt x="1866899" y="0"/>
                </a:lnTo>
                <a:lnTo>
                  <a:pt x="1866899" y="28574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61823" y="47"/>
            <a:ext cx="4324350" cy="10287000"/>
          </a:xfrm>
          <a:custGeom>
            <a:avLst/>
            <a:gdLst/>
            <a:ahLst/>
            <a:cxnLst/>
            <a:rect l="l" t="t" r="r" b="b"/>
            <a:pathLst>
              <a:path w="4324350" h="10287000">
                <a:moveTo>
                  <a:pt x="4324350" y="10286903"/>
                </a:moveTo>
                <a:lnTo>
                  <a:pt x="0" y="10286903"/>
                </a:lnTo>
                <a:lnTo>
                  <a:pt x="0" y="0"/>
                </a:lnTo>
                <a:lnTo>
                  <a:pt x="4324350" y="0"/>
                </a:lnTo>
                <a:lnTo>
                  <a:pt x="4324350" y="10286903"/>
                </a:lnTo>
                <a:close/>
              </a:path>
            </a:pathLst>
          </a:custGeom>
          <a:solidFill>
            <a:srgbClr val="003366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747" y="9437893"/>
            <a:ext cx="2053925" cy="647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168650"/>
            <a:ext cx="16256000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A0A0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064619"/>
            <a:ext cx="16256000" cy="642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290341" y="9127185"/>
            <a:ext cx="441325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80" dirty="0"/>
              <a:t>T</a:t>
            </a:r>
            <a:r>
              <a:rPr spc="-125" dirty="0"/>
              <a:t> </a:t>
            </a:r>
            <a:r>
              <a:rPr spc="75" dirty="0"/>
              <a:t>E</a:t>
            </a:r>
            <a:r>
              <a:rPr spc="-125" dirty="0"/>
              <a:t> </a:t>
            </a:r>
            <a:r>
              <a:rPr spc="25" dirty="0"/>
              <a:t>L</a:t>
            </a:r>
            <a:r>
              <a:rPr spc="-125" dirty="0"/>
              <a:t> </a:t>
            </a:r>
            <a:r>
              <a:rPr spc="45" dirty="0"/>
              <a:t>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s.jose@proativaconsultoria.com.br" TargetMode="External"/><Relationship Id="rId2" Type="http://schemas.openxmlformats.org/officeDocument/2006/relationships/hyperlink" Target="http://www.proativaconsultoria.com.b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882" y="5563855"/>
            <a:ext cx="15906748" cy="1638269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498725" marR="5080" indent="-2498725" algn="ctr" defTabSz="911225">
              <a:tabLst>
                <a:tab pos="1176338" algn="l"/>
                <a:tab pos="1262063" algn="l"/>
                <a:tab pos="4027488" algn="l"/>
                <a:tab pos="4833938" algn="l"/>
                <a:tab pos="5203825" algn="l"/>
              </a:tabLst>
            </a:pPr>
            <a:r>
              <a:rPr lang="pt-BR" sz="3200" b="1" u="sng" dirty="0">
                <a:latin typeface="Book Antiqua" panose="02040602050305030304" pitchFamily="18" charset="0"/>
                <a:cs typeface="Palatino Linotype"/>
              </a:rPr>
              <a:t>MANAUS COMO PUERTA INDUSTRIAL A BRASIL</a:t>
            </a:r>
          </a:p>
          <a:p>
            <a:pPr marL="2498725" marR="5080" indent="-2498725" algn="ctr" defTabSz="911225">
              <a:tabLst>
                <a:tab pos="1176338" algn="l"/>
                <a:tab pos="1262063" algn="l"/>
                <a:tab pos="4027488" algn="l"/>
                <a:tab pos="4833938" algn="l"/>
                <a:tab pos="5203825" algn="l"/>
              </a:tabLst>
            </a:pPr>
            <a:r>
              <a:rPr lang="pt-BR" sz="3200" b="1" u="sng" dirty="0">
                <a:latin typeface="Book Antiqua" panose="02040602050305030304" pitchFamily="18" charset="0"/>
                <a:cs typeface="Palatino Linotype"/>
              </a:rPr>
              <a:t>Claves </a:t>
            </a:r>
            <a:r>
              <a:rPr lang="pt-BR" sz="3200" b="1" u="sng" dirty="0" err="1">
                <a:latin typeface="Book Antiqua" panose="02040602050305030304" pitchFamily="18" charset="0"/>
                <a:cs typeface="Palatino Linotype"/>
              </a:rPr>
              <a:t>prácticas</a:t>
            </a:r>
            <a:r>
              <a:rPr lang="pt-BR" sz="3200" b="1" u="sng" dirty="0">
                <a:latin typeface="Book Antiqua" panose="02040602050305030304" pitchFamily="18" charset="0"/>
                <a:cs typeface="Palatino Linotype"/>
              </a:rPr>
              <a:t> de su Zona Franca</a:t>
            </a:r>
          </a:p>
          <a:p>
            <a:pPr marL="2498725" marR="5080" indent="-2498725" algn="ctr" defTabSz="911225">
              <a:tabLst>
                <a:tab pos="1176338" algn="l"/>
                <a:tab pos="1262063" algn="l"/>
                <a:tab pos="4027488" algn="l"/>
                <a:tab pos="4833938" algn="l"/>
                <a:tab pos="5203825" algn="l"/>
              </a:tabLst>
            </a:pPr>
            <a:r>
              <a:rPr lang="pt-BR" sz="3200" b="1" u="sng" dirty="0">
                <a:latin typeface="Book Antiqua" panose="02040602050305030304" pitchFamily="18" charset="0"/>
                <a:cs typeface="Palatino Linotype"/>
              </a:rPr>
              <a:t>04/02/26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7378263"/>
            <a:ext cx="12572999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PRÓ-ATIVA CONSULTORIA EMPRESARIAL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Marcos José de Almeida Duarte</a:t>
            </a:r>
            <a:endParaRPr lang="pt-BR" sz="3200" dirty="0">
              <a:solidFill>
                <a:srgbClr val="0A0A0A"/>
              </a:solidFill>
              <a:latin typeface="Book Antiqua" panose="02040602050305030304" pitchFamily="18" charset="0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err="1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Director</a:t>
            </a:r>
            <a:r>
              <a:rPr lang="pt-BR" sz="32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 General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800" dirty="0">
              <a:solidFill>
                <a:srgbClr val="0A0A0A"/>
              </a:solidFill>
              <a:latin typeface="Book Antiqua" panose="02040602050305030304" pitchFamily="18" charset="0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1014412"/>
            <a:ext cx="1866900" cy="28575"/>
          </a:xfrm>
          <a:custGeom>
            <a:avLst/>
            <a:gdLst/>
            <a:ahLst/>
            <a:cxnLst/>
            <a:rect l="l" t="t" r="r" b="b"/>
            <a:pathLst>
              <a:path w="1866900" h="28575">
                <a:moveTo>
                  <a:pt x="1866899" y="28574"/>
                </a:moveTo>
                <a:lnTo>
                  <a:pt x="0" y="28574"/>
                </a:lnTo>
                <a:lnTo>
                  <a:pt x="0" y="0"/>
                </a:lnTo>
                <a:lnTo>
                  <a:pt x="1866899" y="0"/>
                </a:lnTo>
                <a:lnTo>
                  <a:pt x="1866899" y="28574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8278"/>
            <a:ext cx="16287749" cy="4410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1499"/>
            <a:ext cx="11157196" cy="96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52D1C-2868-E96C-0B79-B2CDC635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68651"/>
            <a:ext cx="12700000" cy="1231650"/>
          </a:xfrm>
        </p:spPr>
        <p:txBody>
          <a:bodyPr/>
          <a:lstStyle/>
          <a:p>
            <a:r>
              <a:rPr lang="es-ES" sz="32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Incentivos Fiscales para los productos importados, destinados a la industrialización, en la Zona Franca de </a:t>
            </a:r>
            <a:r>
              <a:rPr lang="es-ES" sz="3200" b="1" u="sng" dirty="0" err="1">
                <a:solidFill>
                  <a:schemeClr val="tx1"/>
                </a:solidFill>
                <a:latin typeface="Book Antiqua" panose="02040602050305030304" pitchFamily="18" charset="0"/>
              </a:rPr>
              <a:t>Manaus</a:t>
            </a:r>
            <a:r>
              <a:rPr lang="es-ES" sz="32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 (ZFM)</a:t>
            </a:r>
            <a:br>
              <a:rPr lang="es-ES" sz="3600" b="1" u="sng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pt-BR" sz="3600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5215388-B12D-BDAD-5EAE-8072F5D9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3009899"/>
            <a:ext cx="12395200" cy="42473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Book Antiqua" panose="02040602050305030304" pitchFamily="18" charset="0"/>
              </a:rPr>
              <a:t>Impuesto de Importación (II): </a:t>
            </a:r>
            <a:r>
              <a:rPr lang="es-ES" sz="3200" dirty="0">
                <a:latin typeface="Book Antiqua" panose="02040602050305030304" pitchFamily="18" charset="0"/>
              </a:rPr>
              <a:t>reducción de hasta 88%.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Book Antiqua" panose="02040602050305030304" pitchFamily="18" charset="0"/>
              </a:rPr>
              <a:t>Impuesto sobre Productos Industrializados (IPI): </a:t>
            </a:r>
            <a:r>
              <a:rPr lang="es-ES" sz="3200" dirty="0">
                <a:latin typeface="Book Antiqua" panose="02040602050305030304" pitchFamily="18" charset="0"/>
              </a:rPr>
              <a:t>no es cobrado.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Book Antiqua" panose="02040602050305030304" pitchFamily="18" charset="0"/>
              </a:rPr>
              <a:t>Impuesto sobre la Circulación de Mercaderías y Servicios (ICMS): </a:t>
            </a:r>
            <a:r>
              <a:rPr lang="es-ES" sz="3200" dirty="0">
                <a:latin typeface="Book Antiqua" panose="02040602050305030304" pitchFamily="18" charset="0"/>
              </a:rPr>
              <a:t>restitución de 40% al 90%.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Book Antiqua" panose="02040602050305030304" pitchFamily="18" charset="0"/>
              </a:rPr>
              <a:t>Contribución al Programa de Integración Social (PIS): </a:t>
            </a:r>
            <a:r>
              <a:rPr lang="es-ES" sz="3200" dirty="0">
                <a:latin typeface="Book Antiqua" panose="02040602050305030304" pitchFamily="18" charset="0"/>
              </a:rPr>
              <a:t>exención, en las operaciones internas de la ZFM.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Book Antiqua" panose="02040602050305030304" pitchFamily="18" charset="0"/>
              </a:rPr>
              <a:t>Contribución para el Financiamiento de la Seguridad Social (COFINS): </a:t>
            </a:r>
            <a:r>
              <a:rPr lang="es-ES" sz="3200" dirty="0">
                <a:latin typeface="Book Antiqua" panose="02040602050305030304" pitchFamily="18" charset="0"/>
              </a:rPr>
              <a:t>exención, en las operaciones internas de la ZFM.</a:t>
            </a:r>
            <a:endParaRPr lang="pt-BR" sz="3200" dirty="0">
              <a:latin typeface="Book Antiqua" panose="02040602050305030304" pitchFamily="18" charset="0"/>
            </a:endParaRPr>
          </a:p>
          <a:p>
            <a:r>
              <a:rPr lang="es-ES" sz="2000" dirty="0">
                <a:latin typeface="Book Antiqua" panose="02040602050305030304" pitchFamily="18" charset="0"/>
              </a:rPr>
              <a:t> </a:t>
            </a:r>
            <a:endParaRPr lang="pt-BR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3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E3833-4926-98AB-72E5-C019745C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68650"/>
            <a:ext cx="12319000" cy="984885"/>
          </a:xfrm>
        </p:spPr>
        <p:txBody>
          <a:bodyPr/>
          <a:lstStyle/>
          <a:p>
            <a:r>
              <a:rPr lang="pt-BR" sz="3200" b="1" u="sng" dirty="0"/>
              <a:t>¿Qué es </a:t>
            </a:r>
            <a:r>
              <a:rPr lang="pt-BR" sz="3200" b="1" u="sng" dirty="0" err="1"/>
              <a:t>la</a:t>
            </a:r>
            <a:r>
              <a:rPr lang="pt-BR" sz="3200" b="1" u="sng" dirty="0"/>
              <a:t> </a:t>
            </a:r>
            <a:r>
              <a:rPr lang="pt-BR" sz="3200" b="1" u="sng" dirty="0" err="1"/>
              <a:t>Superintendencia</a:t>
            </a:r>
            <a:r>
              <a:rPr lang="pt-BR" sz="3200" b="1" u="sng" dirty="0"/>
              <a:t> de </a:t>
            </a:r>
            <a:r>
              <a:rPr lang="pt-BR" sz="3200" b="1" u="sng" dirty="0" err="1"/>
              <a:t>la</a:t>
            </a:r>
            <a:r>
              <a:rPr lang="pt-BR" sz="3200" b="1" u="sng" dirty="0"/>
              <a:t> Zona Franca de Manaus (SUFRAMA)?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0B8382-7E7D-81BF-0593-6D6DF4A8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2933700"/>
            <a:ext cx="12319000" cy="2954655"/>
          </a:xfrm>
        </p:spPr>
        <p:txBody>
          <a:bodyPr/>
          <a:lstStyle/>
          <a:p>
            <a:pPr algn="just"/>
            <a:r>
              <a:rPr lang="es-ES" sz="3200" dirty="0">
                <a:latin typeface="Book Antiqua" panose="02040602050305030304" pitchFamily="18" charset="0"/>
              </a:rPr>
              <a:t>Órgano de la Administración Pública Federal, que: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Book Antiqua" panose="02040602050305030304" pitchFamily="18" charset="0"/>
              </a:rPr>
              <a:t>administra y controla los incentivos fiscales concedidos a las empresas instaladas en la ZFM;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Book Antiqua" panose="02040602050305030304" pitchFamily="18" charset="0"/>
              </a:rPr>
              <a:t>promueve el desarrollo sostenible, mediante la generación, atracción y consolidación de inversiones; y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Book Antiqua" panose="02040602050305030304" pitchFamily="18" charset="0"/>
              </a:rPr>
              <a:t>apoya a la capacitación tecnológica.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23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2BF43-ECF3-E22B-6326-8018BD6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68650"/>
            <a:ext cx="12090400" cy="8925520"/>
          </a:xfrm>
        </p:spPr>
        <p:txBody>
          <a:bodyPr/>
          <a:lstStyle/>
          <a:p>
            <a:pPr algn="l"/>
            <a:r>
              <a:rPr lang="pt-BR" sz="3600" b="1" u="sng" dirty="0" err="1"/>
              <a:t>Principales</a:t>
            </a:r>
            <a:r>
              <a:rPr lang="pt-BR" sz="3600" b="1" u="sng" dirty="0"/>
              <a:t> produtos y empresas instaladas </a:t>
            </a:r>
            <a:r>
              <a:rPr lang="pt-BR" sz="3600" b="1" u="sng" dirty="0" err="1"/>
              <a:t>en</a:t>
            </a:r>
            <a:r>
              <a:rPr lang="pt-BR" sz="3600" b="1" u="sng" dirty="0"/>
              <a:t> </a:t>
            </a:r>
            <a:r>
              <a:rPr lang="pt-BR" sz="3600" b="1" u="sng" dirty="0" err="1"/>
              <a:t>la</a:t>
            </a:r>
            <a:r>
              <a:rPr lang="pt-BR" sz="3600" b="1" u="sng" dirty="0"/>
              <a:t> ZFM</a:t>
            </a:r>
            <a:br>
              <a:rPr lang="pt-BR" b="1" u="sng" dirty="0"/>
            </a:br>
            <a:r>
              <a:rPr lang="es-ES" sz="2400" b="1" dirty="0">
                <a:latin typeface="Book Antiqua" panose="02040602050305030304" pitchFamily="18" charset="0"/>
              </a:rPr>
              <a:t>1. </a:t>
            </a:r>
            <a:r>
              <a:rPr lang="es-ES" sz="2400" b="1" dirty="0" err="1">
                <a:latin typeface="Book Antiqua" panose="02040602050305030304" pitchFamily="18" charset="0"/>
              </a:rPr>
              <a:t>Electroelectrónicos</a:t>
            </a:r>
            <a:r>
              <a:rPr lang="es-ES" sz="2400" b="1" dirty="0">
                <a:latin typeface="Book Antiqua" panose="02040602050305030304" pitchFamily="18" charset="0"/>
              </a:rPr>
              <a:t> e informática: </a:t>
            </a:r>
            <a:r>
              <a:rPr lang="es-ES" sz="2400" dirty="0">
                <a:latin typeface="Book Antiqua" panose="02040602050305030304" pitchFamily="18" charset="0"/>
              </a:rPr>
              <a:t>televisores, monitores, computadoras, notebooks, </a:t>
            </a:r>
            <a:r>
              <a:rPr lang="es-ES" sz="2400" dirty="0" err="1">
                <a:latin typeface="Book Antiqua" panose="02040602050305030304" pitchFamily="18" charset="0"/>
              </a:rPr>
              <a:t>tablets</a:t>
            </a:r>
            <a:r>
              <a:rPr lang="es-ES" sz="2400" dirty="0">
                <a:latin typeface="Book Antiqua" panose="02040602050305030304" pitchFamily="18" charset="0"/>
              </a:rPr>
              <a:t>, Celulares, smartphones, componentes electrónicos, Equipos de audio, video, electrodomésticos inteligentes, etc.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2. Motocicletas y bicicletas: </a:t>
            </a:r>
            <a:r>
              <a:rPr lang="es-ES" sz="2400" dirty="0">
                <a:latin typeface="Book Antiqua" panose="02040602050305030304" pitchFamily="18" charset="0"/>
              </a:rPr>
              <a:t>Motocicletas completas, motores y piezas; bicicletas convencionales y eléctricas.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3. Productos químicos y de higiene: </a:t>
            </a:r>
            <a:r>
              <a:rPr lang="es-ES" sz="2400" dirty="0">
                <a:latin typeface="Book Antiqua" panose="02040602050305030304" pitchFamily="18" charset="0"/>
              </a:rPr>
              <a:t>detergentes, cosméticos, perfumes, productos de limpieza, lubricantes y adhesivos.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4. Electrodomésticos y línea blanca: </a:t>
            </a:r>
            <a:r>
              <a:rPr lang="es-ES" sz="2400" dirty="0">
                <a:latin typeface="Book Antiqua" panose="02040602050305030304" pitchFamily="18" charset="0"/>
              </a:rPr>
              <a:t>refrigeradores, aires acondicionados, microondas, lavadoras y hornos eléctricos.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5. Componentes y equipos de telecomunicaciones: </a:t>
            </a:r>
            <a:r>
              <a:rPr lang="es-ES" sz="2400" dirty="0">
                <a:latin typeface="Book Antiqua" panose="02040602050305030304" pitchFamily="18" charset="0"/>
              </a:rPr>
              <a:t>equipos de transmisión, receptores de señal, antenas, fibras ópticas y cables.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6. Productos de informática: </a:t>
            </a:r>
            <a:r>
              <a:rPr lang="es-ES" sz="2400" dirty="0">
                <a:latin typeface="Book Antiqua" panose="02040602050305030304" pitchFamily="18" charset="0"/>
              </a:rPr>
              <a:t>impresoras, copiadoras, escáneres, fuentes de alimentación y placas electrónicas.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7. Agroindustria y alimentos: </a:t>
            </a:r>
            <a:r>
              <a:rPr lang="es-ES" sz="2400" dirty="0">
                <a:latin typeface="Book Antiqua" panose="02040602050305030304" pitchFamily="18" charset="0"/>
              </a:rPr>
              <a:t>chocolates, jugos, concentrados, bebidas no alcohólicas y productos de pescado.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8. Equipos médicos y hospitalarios: </a:t>
            </a:r>
            <a:r>
              <a:rPr lang="es-ES" sz="2400" dirty="0">
                <a:latin typeface="Book Antiqua" panose="02040602050305030304" pitchFamily="18" charset="0"/>
              </a:rPr>
              <a:t>dispositivos médicos, equipos de diagnóstico, monitores y sistemas de ventilación. 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9. Termoplásticos y envases: </a:t>
            </a:r>
            <a:r>
              <a:rPr lang="es-ES" sz="2400" dirty="0">
                <a:latin typeface="Book Antiqua" panose="02040602050305030304" pitchFamily="18" charset="0"/>
              </a:rPr>
              <a:t>plásticos, envases, piezas técnicas, films y materiales reciclados.</a:t>
            </a:r>
            <a:br>
              <a:rPr lang="es-ES" sz="2400" dirty="0">
                <a:latin typeface="Book Antiqua" panose="02040602050305030304" pitchFamily="18" charset="0"/>
              </a:rPr>
            </a:br>
            <a:r>
              <a:rPr lang="es-ES" sz="2400" b="1" dirty="0">
                <a:latin typeface="Book Antiqua" panose="02040602050305030304" pitchFamily="18" charset="0"/>
              </a:rPr>
              <a:t>10. Automotriz (componentes y ensamblaje parcial): </a:t>
            </a:r>
            <a:r>
              <a:rPr lang="es-ES" sz="2400" dirty="0">
                <a:latin typeface="Book Antiqua" panose="02040602050305030304" pitchFamily="18" charset="0"/>
              </a:rPr>
              <a:t>partes y piezas para automóviles, baterías, sistemas eléctricos y electrónicos.</a:t>
            </a:r>
            <a:br>
              <a:rPr lang="es-ES" sz="2000" dirty="0">
                <a:latin typeface="Book Antiqua" panose="02040602050305030304" pitchFamily="18" charset="0"/>
              </a:rPr>
            </a:br>
            <a:br>
              <a:rPr lang="es-ES" sz="2000" dirty="0">
                <a:latin typeface="Book Antiqua" panose="02040602050305030304" pitchFamily="18" charset="0"/>
              </a:rPr>
            </a:b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426733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62400" y="6646772"/>
            <a:ext cx="6932677" cy="210852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87350" marR="379730" algn="ctr"/>
            <a:r>
              <a:rPr sz="27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Pró-Ativa Consultoria </a:t>
            </a:r>
            <a:r>
              <a:rPr sz="2700" dirty="0" err="1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Empresarial</a:t>
            </a:r>
            <a:r>
              <a:rPr sz="27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endParaRPr sz="2700" dirty="0">
              <a:latin typeface="Book Antiqua" panose="02040602050305030304" pitchFamily="18" charset="0"/>
              <a:cs typeface="Palatino Linotype"/>
            </a:endParaRPr>
          </a:p>
          <a:p>
            <a:pPr marL="66040" marR="58419" algn="ctr"/>
            <a:r>
              <a:rPr sz="25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Porto Alegre / São Paulo / Rio de Janeiro </a:t>
            </a:r>
            <a:endParaRPr lang="pt-BR" sz="2500" dirty="0">
              <a:solidFill>
                <a:srgbClr val="0A0A0A"/>
              </a:solidFill>
              <a:latin typeface="Book Antiqua" panose="02040602050305030304" pitchFamily="18" charset="0"/>
              <a:cs typeface="Palatino Linotype"/>
            </a:endParaRPr>
          </a:p>
          <a:p>
            <a:pPr marL="66040" marR="58419" algn="ctr"/>
            <a:r>
              <a:rPr sz="2500" dirty="0" err="1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Tlf</a:t>
            </a:r>
            <a:r>
              <a:rPr sz="25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.: +55 (51) 3</a:t>
            </a:r>
            <a:r>
              <a:rPr lang="pt-BR" sz="2500" dirty="0">
                <a:solidFill>
                  <a:srgbClr val="0A0A0A"/>
                </a:solidFill>
                <a:latin typeface="Book Antiqua" panose="02040602050305030304" pitchFamily="18" charset="0"/>
                <a:cs typeface="Palatino Linotype"/>
              </a:rPr>
              <a:t>019-8166</a:t>
            </a:r>
            <a:endParaRPr sz="2500" dirty="0">
              <a:latin typeface="Book Antiqua" panose="02040602050305030304" pitchFamily="18" charset="0"/>
              <a:cs typeface="Palatino Linotype"/>
            </a:endParaRPr>
          </a:p>
          <a:p>
            <a:pPr marL="12700" marR="5080" algn="ctr"/>
            <a:r>
              <a:rPr sz="2500" dirty="0">
                <a:latin typeface="Book Antiqua" panose="02040602050305030304" pitchFamily="18" charset="0"/>
                <a:cs typeface="Palatino Linotyp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www.proativaconsultoria.com.br </a:t>
            </a:r>
            <a:r>
              <a:rPr sz="2500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500" dirty="0">
                <a:latin typeface="Book Antiqua" panose="02040602050305030304" pitchFamily="18" charset="0"/>
                <a:cs typeface="Palatino Linoty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marcos.jose@proativaconsultoria.com.br</a:t>
            </a:r>
            <a:endParaRPr sz="2500" dirty="0">
              <a:latin typeface="Book Antiqua" panose="02040602050305030304" pitchFamily="18" charset="0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1014412"/>
            <a:ext cx="1866900" cy="28575"/>
          </a:xfrm>
          <a:custGeom>
            <a:avLst/>
            <a:gdLst/>
            <a:ahLst/>
            <a:cxnLst/>
            <a:rect l="l" t="t" r="r" b="b"/>
            <a:pathLst>
              <a:path w="1866900" h="28575">
                <a:moveTo>
                  <a:pt x="1866899" y="28574"/>
                </a:moveTo>
                <a:lnTo>
                  <a:pt x="0" y="28574"/>
                </a:lnTo>
                <a:lnTo>
                  <a:pt x="0" y="0"/>
                </a:lnTo>
                <a:lnTo>
                  <a:pt x="1866899" y="0"/>
                </a:lnTo>
                <a:lnTo>
                  <a:pt x="1866899" y="28574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61823" y="47"/>
            <a:ext cx="4324350" cy="10287000"/>
          </a:xfrm>
          <a:custGeom>
            <a:avLst/>
            <a:gdLst/>
            <a:ahLst/>
            <a:cxnLst/>
            <a:rect l="l" t="t" r="r" b="b"/>
            <a:pathLst>
              <a:path w="4324350" h="10287000">
                <a:moveTo>
                  <a:pt x="4324350" y="10286903"/>
                </a:moveTo>
                <a:lnTo>
                  <a:pt x="0" y="10286903"/>
                </a:lnTo>
                <a:lnTo>
                  <a:pt x="0" y="0"/>
                </a:lnTo>
                <a:lnTo>
                  <a:pt x="4324350" y="0"/>
                </a:lnTo>
                <a:lnTo>
                  <a:pt x="4324350" y="10286903"/>
                </a:lnTo>
                <a:close/>
              </a:path>
            </a:pathLst>
          </a:custGeom>
          <a:solidFill>
            <a:srgbClr val="003366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208281"/>
            <a:ext cx="16287750" cy="8877935"/>
            <a:chOff x="0" y="1208281"/>
            <a:chExt cx="16287750" cy="88779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8281"/>
              <a:ext cx="16287749" cy="4410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47" y="9437893"/>
              <a:ext cx="2053925" cy="647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459</Words>
  <Application>Microsoft Office PowerPoint</Application>
  <PresentationFormat>Personalizar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Arial</vt:lpstr>
      <vt:lpstr>Book Antiqua</vt:lpstr>
      <vt:lpstr>Calibri</vt:lpstr>
      <vt:lpstr>Palatino Linotype</vt:lpstr>
      <vt:lpstr>Office Theme</vt:lpstr>
      <vt:lpstr>Apresentação do PowerPoint</vt:lpstr>
      <vt:lpstr>Apresentação do PowerPoint</vt:lpstr>
      <vt:lpstr>Incentivos Fiscales para los productos importados, destinados a la industrialización, en la Zona Franca de Manaus (ZFM) </vt:lpstr>
      <vt:lpstr>¿Qué es la Superintendencia de la Zona Franca de Manaus (SUFRAMA)?</vt:lpstr>
      <vt:lpstr>Principales produtos y empresas instaladas en la ZFM 1. Electroelectrónicos e informática: televisores, monitores, computadoras, notebooks, tablets, Celulares, smartphones, componentes electrónicos, Equipos de audio, video, electrodomésticos inteligentes, etc.  2. Motocicletas y bicicletas: Motocicletas completas, motores y piezas; bicicletas convencionales y eléctricas.  3. Productos químicos y de higiene: detergentes, cosméticos, perfumes, productos de limpieza, lubricantes y adhesivos.  4. Electrodomésticos y línea blanca: refrigeradores, aires acondicionados, microondas, lavadoras y hornos eléctricos.  5. Componentes y equipos de telecomunicaciones: equipos de transmisión, receptores de señal, antenas, fibras ópticas y cables.  6. Productos de informática: impresoras, copiadoras, escáneres, fuentes de alimentación y placas electrónicas. 7. Agroindustria y alimentos: chocolates, jugos, concentrados, bebidas no alcohólicas y productos de pescado. 8. Equipos médicos y hospitalarios: dispositivos médicos, equipos de diagnóstico, monitores y sistemas de ventilación.  9. Termoplásticos y envases: plásticos, envases, piezas técnicas, films y materiales reciclados. 10. Automotriz (componentes y ensamblaje parcial): partes y piezas para automóviles, baterías, sistemas eléctricos y electrónicos.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PRÓ-ATIVA CONSULTORIA EMPRESARIAL</dc:title>
  <dc:creator>Milena Lohmann</dc:creator>
  <cp:keywords>DAEv5d6lfYU,BAEpPMyvi_Q</cp:keywords>
  <cp:lastModifiedBy>Marcos José de Almeida Duarte</cp:lastModifiedBy>
  <cp:revision>83</cp:revision>
  <dcterms:created xsi:type="dcterms:W3CDTF">2021-11-17T13:48:41Z</dcterms:created>
  <dcterms:modified xsi:type="dcterms:W3CDTF">2026-01-22T17:26:15Z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2021-11-17T00:00:00Z</vt:filetime>
  </property>
</Properties>
</file>